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0" r:id="rId2"/>
    <p:sldId id="261" r:id="rId3"/>
    <p:sldId id="262" r:id="rId4"/>
    <p:sldId id="266" r:id="rId5"/>
    <p:sldId id="264" r:id="rId6"/>
    <p:sldId id="263" r:id="rId7"/>
    <p:sldId id="265" r:id="rId8"/>
    <p:sldId id="270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FF9300"/>
    <a:srgbClr val="945200"/>
    <a:srgbClr val="009193"/>
    <a:srgbClr val="73FDD6"/>
    <a:srgbClr val="9437FF"/>
    <a:srgbClr val="521B93"/>
    <a:srgbClr val="0432FF"/>
    <a:srgbClr val="00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70"/>
    <p:restoredTop sz="74309"/>
  </p:normalViewPr>
  <p:slideViewPr>
    <p:cSldViewPr snapToGrid="0" snapToObjects="1">
      <p:cViewPr varScale="1">
        <p:scale>
          <a:sx n="87" d="100"/>
          <a:sy n="87" d="100"/>
        </p:scale>
        <p:origin x="11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14FFC-CD76-624E-887A-F1F55F6B8D18}" type="datetimeFigureOut">
              <a:rPr lang="en-US" smtClean="0"/>
              <a:t>3/19/17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FA1F7-A9B6-BD48-B1A1-BCF853C9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9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FA1F7-A9B6-BD48-B1A1-BCF853C99C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25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FA1F7-A9B6-BD48-B1A1-BCF853C99C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65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FA1F7-A9B6-BD48-B1A1-BCF853C99C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6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FA1F7-A9B6-BD48-B1A1-BCF853C99C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7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FA1F7-A9B6-BD48-B1A1-BCF853C99C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6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FA1F7-A9B6-BD48-B1A1-BCF853C99C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67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FA1F7-A9B6-BD48-B1A1-BCF853C99C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0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7821-7A17-B846-8CC3-85ACF51E6C9F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30E7-9B1E-B848-A87C-7134DC5C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2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7821-7A17-B846-8CC3-85ACF51E6C9F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30E7-9B1E-B848-A87C-7134DC5C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1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7821-7A17-B846-8CC3-85ACF51E6C9F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30E7-9B1E-B848-A87C-7134DC5C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4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7821-7A17-B846-8CC3-85ACF51E6C9F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30E7-9B1E-B848-A87C-7134DC5C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4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7821-7A17-B846-8CC3-85ACF51E6C9F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30E7-9B1E-B848-A87C-7134DC5C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1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7821-7A17-B846-8CC3-85ACF51E6C9F}" type="datetimeFigureOut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30E7-9B1E-B848-A87C-7134DC5C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7821-7A17-B846-8CC3-85ACF51E6C9F}" type="datetimeFigureOut">
              <a:rPr lang="en-US" smtClean="0"/>
              <a:t>3/19/17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30E7-9B1E-B848-A87C-7134DC5C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6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7821-7A17-B846-8CC3-85ACF51E6C9F}" type="datetimeFigureOut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30E7-9B1E-B848-A87C-7134DC5C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7821-7A17-B846-8CC3-85ACF51E6C9F}" type="datetimeFigureOut">
              <a:rPr lang="en-US" smtClean="0"/>
              <a:t>3/19/17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30E7-9B1E-B848-A87C-7134DC5C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5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7821-7A17-B846-8CC3-85ACF51E6C9F}" type="datetimeFigureOut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30E7-9B1E-B848-A87C-7134DC5C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7821-7A17-B846-8CC3-85ACF51E6C9F}" type="datetimeFigureOut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30E7-9B1E-B848-A87C-7134DC5C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8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D7821-7A17-B846-8CC3-85ACF51E6C9F}" type="datetimeFigureOut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930E7-9B1E-B848-A87C-7134DC5CD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4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ideas.ted.com/2014/07/15/how-cultures-around-the-world-think-about-parent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Learning Theory</a:t>
            </a:r>
            <a:br>
              <a:rPr lang="en-US" dirty="0" smtClean="0"/>
            </a:br>
            <a:r>
              <a:rPr lang="en-US" sz="3100" dirty="0" smtClean="0"/>
              <a:t>(Bandura, 1977)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61" y="2190136"/>
            <a:ext cx="8893277" cy="4525963"/>
          </a:xfrm>
        </p:spPr>
        <p:txBody>
          <a:bodyPr/>
          <a:lstStyle/>
          <a:p>
            <a:r>
              <a:rPr lang="en-US" dirty="0" smtClean="0"/>
              <a:t>Used to explain everything, but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Intended to explain how indivs acquire novel behavs via:</a:t>
            </a:r>
          </a:p>
          <a:p>
            <a:pPr marL="971550" lvl="1" indent="-514350">
              <a:buFont typeface="+mj-lt"/>
              <a:buAutoNum type="arabicPeriod"/>
            </a:pPr>
            <a:r>
              <a:rPr lang="is-IS" dirty="0" smtClean="0"/>
              <a:t>Reinforcement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is-IS" dirty="0" smtClean="0"/>
              <a:t>Observation of others’ behavs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3" y="-103239"/>
            <a:ext cx="8229600" cy="595517"/>
          </a:xfrm>
        </p:spPr>
        <p:txBody>
          <a:bodyPr>
            <a:normAutofit fontScale="90000"/>
          </a:bodyPr>
          <a:lstStyle/>
          <a:p>
            <a:r>
              <a:rPr lang="en-US" dirty="0"/>
              <a:t>v</a:t>
            </a:r>
            <a:r>
              <a:rPr lang="en-US" dirty="0" smtClean="0"/>
              <a:t>ia </a:t>
            </a:r>
            <a:r>
              <a:rPr lang="en-US" b="1" dirty="0" smtClean="0"/>
              <a:t>Reinforcement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9981"/>
            <a:ext cx="9144000" cy="6194322"/>
          </a:xfrm>
        </p:spPr>
        <p:txBody>
          <a:bodyPr>
            <a:normAutofit/>
          </a:bodyPr>
          <a:lstStyle/>
          <a:p>
            <a:r>
              <a:rPr lang="en-US" dirty="0" smtClean="0"/>
              <a:t>Direct teacher-learner interaction</a:t>
            </a:r>
          </a:p>
          <a:p>
            <a:r>
              <a:rPr lang="en-US" dirty="0"/>
              <a:t>Explicit </a:t>
            </a:r>
            <a:r>
              <a:rPr lang="en-US" dirty="0" smtClean="0"/>
              <a:t>instructions/rules</a:t>
            </a:r>
            <a:endParaRPr lang="en-US" dirty="0"/>
          </a:p>
          <a:p>
            <a:pPr lvl="1"/>
            <a:r>
              <a:rPr lang="en-US" dirty="0"/>
              <a:t>Ex. </a:t>
            </a:r>
            <a:r>
              <a:rPr lang="en-US" dirty="0" smtClean="0"/>
              <a:t>                                                               </a:t>
            </a:r>
            <a:r>
              <a:rPr lang="en-US" sz="2200" dirty="0" smtClean="0"/>
              <a:t>(Waldron et al., 2014)</a:t>
            </a:r>
            <a:endParaRPr lang="en-US" sz="2200" dirty="0"/>
          </a:p>
          <a:p>
            <a:r>
              <a:rPr lang="en-US" dirty="0" smtClean="0"/>
              <a:t>Reward </a:t>
            </a:r>
            <a:r>
              <a:rPr lang="en-US" b="1" dirty="0" smtClean="0"/>
              <a:t>(positive reinforcement)</a:t>
            </a:r>
          </a:p>
          <a:p>
            <a:pPr lvl="1"/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/>
              <a:t>P</a:t>
            </a:r>
            <a:r>
              <a:rPr lang="en-US" dirty="0" smtClean="0"/>
              <a:t>unish </a:t>
            </a:r>
            <a:r>
              <a:rPr lang="en-US" b="1" dirty="0" smtClean="0"/>
              <a:t>(negative reinforcement)</a:t>
            </a:r>
          </a:p>
          <a:p>
            <a:pPr lvl="1"/>
            <a:r>
              <a:rPr lang="en-US" b="1" dirty="0" smtClean="0"/>
              <a:t> </a:t>
            </a:r>
            <a:r>
              <a:rPr lang="en-US" dirty="0" smtClean="0"/>
              <a:t>Verbal: Praise/criticize</a:t>
            </a:r>
          </a:p>
          <a:p>
            <a:pPr lvl="1"/>
            <a:r>
              <a:rPr lang="en-US" dirty="0" smtClean="0"/>
              <a:t>NV: guilt, shame, affection, etc.</a:t>
            </a:r>
          </a:p>
          <a:p>
            <a:endParaRPr lang="en-US" dirty="0" smtClean="0"/>
          </a:p>
          <a:p>
            <a:r>
              <a:rPr lang="en-US" dirty="0"/>
              <a:t>Coercive escalation </a:t>
            </a:r>
            <a:r>
              <a:rPr lang="en-US" dirty="0" smtClean="0"/>
              <a:t>cycle </a:t>
            </a:r>
            <a:r>
              <a:rPr lang="en-US" sz="2200" dirty="0" smtClean="0"/>
              <a:t>(Patterson, 1984)</a:t>
            </a:r>
          </a:p>
          <a:p>
            <a:pPr lvl="1"/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220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690" y="0"/>
            <a:ext cx="8229600" cy="595517"/>
          </a:xfrm>
        </p:spPr>
        <p:txBody>
          <a:bodyPr>
            <a:normAutofit fontScale="90000"/>
          </a:bodyPr>
          <a:lstStyle/>
          <a:p>
            <a:r>
              <a:rPr lang="en-US" dirty="0"/>
              <a:t>v</a:t>
            </a:r>
            <a:r>
              <a:rPr lang="en-US" dirty="0" smtClean="0"/>
              <a:t>ia </a:t>
            </a:r>
            <a:r>
              <a:rPr lang="en-US" b="1" dirty="0" smtClean="0"/>
              <a:t>Observation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6852"/>
            <a:ext cx="9394723" cy="5338915"/>
          </a:xfrm>
        </p:spPr>
        <p:txBody>
          <a:bodyPr/>
          <a:lstStyle/>
          <a:p>
            <a:r>
              <a:rPr lang="en-US" dirty="0" smtClean="0"/>
              <a:t>Indirect model-learner </a:t>
            </a:r>
            <a:r>
              <a:rPr lang="en-US" dirty="0"/>
              <a:t>i</a:t>
            </a:r>
            <a:r>
              <a:rPr lang="en-US" dirty="0" smtClean="0"/>
              <a:t>nteraction</a:t>
            </a:r>
          </a:p>
          <a:p>
            <a:r>
              <a:rPr lang="en-US" dirty="0" smtClean="0"/>
              <a:t>Un/intentional Modeling</a:t>
            </a:r>
          </a:p>
          <a:p>
            <a:pPr lvl="1"/>
            <a:r>
              <a:rPr lang="en-US" dirty="0" smtClean="0"/>
              <a:t>Climate </a:t>
            </a:r>
            <a:r>
              <a:rPr lang="en-US" sz="1600" dirty="0" smtClean="0"/>
              <a:t>(e.g., </a:t>
            </a:r>
            <a:r>
              <a:rPr lang="en-US" sz="1600" dirty="0" err="1" smtClean="0"/>
              <a:t>Schrodt</a:t>
            </a:r>
            <a:r>
              <a:rPr lang="en-US" sz="1600" dirty="0" smtClean="0"/>
              <a:t> et al., 2009)</a:t>
            </a:r>
          </a:p>
          <a:p>
            <a:r>
              <a:rPr lang="en-US" dirty="0" smtClean="0"/>
              <a:t>Imitation </a:t>
            </a:r>
          </a:p>
          <a:p>
            <a:pPr lvl="1"/>
            <a:r>
              <a:rPr lang="en-US" dirty="0" smtClean="0"/>
              <a:t>Most likely if model is: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2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136"/>
            <a:ext cx="8229600" cy="551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06" y="490385"/>
            <a:ext cx="8804786" cy="648560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CLIP INFO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en-US" dirty="0" err="1" smtClean="0"/>
              <a:t>Resrch</a:t>
            </a:r>
            <a:r>
              <a:rPr lang="en-US" dirty="0" smtClean="0"/>
              <a:t> </a:t>
            </a:r>
            <a:r>
              <a:rPr lang="en-US" dirty="0"/>
              <a:t>not consistent in </a:t>
            </a:r>
            <a:r>
              <a:rPr lang="en-US" dirty="0" smtClean="0"/>
              <a:t>                                          </a:t>
            </a:r>
            <a:r>
              <a:rPr lang="en-US" sz="2200" dirty="0" smtClean="0"/>
              <a:t>(</a:t>
            </a:r>
            <a:r>
              <a:rPr lang="en-US" sz="2200" dirty="0"/>
              <a:t>Whiteman et al., 2011</a:t>
            </a:r>
            <a:r>
              <a:rPr lang="en-US" sz="2200" dirty="0" smtClean="0"/>
              <a:t>)</a:t>
            </a:r>
            <a:r>
              <a:rPr lang="en-US" dirty="0" smtClean="0"/>
              <a:t>, but primarily:</a:t>
            </a:r>
          </a:p>
          <a:p>
            <a:pPr lvl="1"/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Sibs/Peers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4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713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35" y="1017640"/>
            <a:ext cx="8878529" cy="569287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Moreso</a:t>
            </a:r>
            <a:r>
              <a:rPr lang="en-US" dirty="0" smtClean="0"/>
              <a:t> if viewed                                  &amp;/or        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And if </a:t>
            </a:r>
            <a:r>
              <a:rPr lang="en-US" i="1" dirty="0" smtClean="0"/>
              <a:t>perceive </a:t>
            </a:r>
            <a:r>
              <a:rPr lang="en-US" i="1" dirty="0" err="1" smtClean="0"/>
              <a:t>soc.learning</a:t>
            </a:r>
            <a:r>
              <a:rPr lang="en-US" dirty="0" smtClean="0"/>
              <a:t> (e.g., similar </a:t>
            </a:r>
            <a:r>
              <a:rPr lang="en-US" dirty="0" err="1" smtClean="0"/>
              <a:t>Comm</a:t>
            </a:r>
            <a:r>
              <a:rPr lang="en-US" dirty="0" smtClean="0"/>
              <a:t> Styles), then more satisfied w/ our parent-child R! </a:t>
            </a:r>
            <a:r>
              <a:rPr lang="en-US" sz="1900" dirty="0" smtClean="0"/>
              <a:t>(Dunleavey et al., 2011)</a:t>
            </a:r>
          </a:p>
          <a:p>
            <a:r>
              <a:rPr lang="en-US" dirty="0" smtClean="0">
                <a:solidFill>
                  <a:srgbClr val="FF2F92"/>
                </a:solidFill>
              </a:rPr>
              <a:t>Typically, intentional socialization goals/</a:t>
            </a:r>
            <a:r>
              <a:rPr lang="en-US" dirty="0" err="1" smtClean="0">
                <a:solidFill>
                  <a:srgbClr val="FF2F92"/>
                </a:solidFill>
              </a:rPr>
              <a:t>responsib</a:t>
            </a:r>
            <a:r>
              <a:rPr lang="en-US" dirty="0" smtClean="0">
                <a:solidFill>
                  <a:srgbClr val="FF2F92"/>
                </a:solidFill>
              </a:rPr>
              <a:t>. </a:t>
            </a:r>
            <a:r>
              <a:rPr lang="en-US" sz="1900" dirty="0" smtClean="0">
                <a:solidFill>
                  <a:srgbClr val="FF2F92"/>
                </a:solidFill>
              </a:rPr>
              <a:t>(Peterson &amp; Hann, 1999)</a:t>
            </a:r>
          </a:p>
          <a:p>
            <a:r>
              <a:rPr lang="en-US" dirty="0" smtClean="0"/>
              <a:t>Parent R </a:t>
            </a:r>
            <a:r>
              <a:rPr lang="en-US" dirty="0" smtClean="0">
                <a:sym typeface="Wingdings"/>
              </a:rPr>
              <a:t> Sib </a:t>
            </a:r>
            <a:r>
              <a:rPr lang="en-US" dirty="0" err="1" smtClean="0">
                <a:sym typeface="Wingdings"/>
              </a:rPr>
              <a:t>Rs</a:t>
            </a:r>
            <a:r>
              <a:rPr lang="en-US" dirty="0" smtClean="0">
                <a:sym typeface="Wingdings"/>
              </a:rPr>
              <a:t> too!</a:t>
            </a:r>
          </a:p>
          <a:p>
            <a:r>
              <a:rPr lang="en-US" dirty="0" smtClean="0">
                <a:solidFill>
                  <a:srgbClr val="FF2F92"/>
                </a:solidFill>
                <a:sym typeface="Wingdings"/>
              </a:rPr>
              <a:t>But hard to </a:t>
            </a:r>
            <a:r>
              <a:rPr lang="en-US" dirty="0" err="1" smtClean="0">
                <a:solidFill>
                  <a:srgbClr val="FF2F92"/>
                </a:solidFill>
                <a:sym typeface="Wingdings"/>
              </a:rPr>
              <a:t>determ</a:t>
            </a:r>
            <a:r>
              <a:rPr lang="en-US" dirty="0" smtClean="0">
                <a:solidFill>
                  <a:srgbClr val="FF2F92"/>
                </a:solidFill>
                <a:sym typeface="Wingdings"/>
              </a:rPr>
              <a:t>. extent of                                              </a:t>
            </a:r>
            <a:r>
              <a:rPr lang="en-US" sz="1900" dirty="0" smtClean="0">
                <a:solidFill>
                  <a:srgbClr val="FF2F92"/>
                </a:solidFill>
                <a:sym typeface="Wingdings"/>
              </a:rPr>
              <a:t>(Peterson &amp; Hann, 1999)</a:t>
            </a:r>
          </a:p>
          <a:p>
            <a:pPr lvl="1"/>
            <a:r>
              <a:rPr lang="en-US" dirty="0">
                <a:solidFill>
                  <a:srgbClr val="FF2F92"/>
                </a:solidFill>
                <a:sym typeface="Wingdings"/>
              </a:rPr>
              <a:t>W</a:t>
            </a:r>
            <a:r>
              <a:rPr lang="en-US" dirty="0" smtClean="0">
                <a:solidFill>
                  <a:srgbClr val="FF2F92"/>
                </a:solidFill>
                <a:sym typeface="Wingdings"/>
              </a:rPr>
              <a:t>hich </a:t>
            </a:r>
            <a:r>
              <a:rPr lang="en-US" dirty="0" err="1" smtClean="0">
                <a:solidFill>
                  <a:srgbClr val="FF2F92"/>
                </a:solidFill>
                <a:sym typeface="Wingdings"/>
              </a:rPr>
              <a:t>lrger</a:t>
            </a:r>
            <a:r>
              <a:rPr lang="en-US" dirty="0" smtClean="0">
                <a:solidFill>
                  <a:srgbClr val="FF2F92"/>
                </a:solidFill>
                <a:sym typeface="Wingdings"/>
              </a:rPr>
              <a:t> role/influence (e.g., Parents vs. Sibs)?</a:t>
            </a:r>
          </a:p>
          <a:p>
            <a:pPr lvl="1"/>
            <a:r>
              <a:rPr lang="en-US" dirty="0" smtClean="0">
                <a:solidFill>
                  <a:srgbClr val="FF2F92"/>
                </a:solidFill>
                <a:sym typeface="Wingdings"/>
              </a:rPr>
              <a:t>One parent more?</a:t>
            </a:r>
          </a:p>
          <a:p>
            <a:pPr lvl="1"/>
            <a:r>
              <a:rPr lang="en-US" dirty="0" smtClean="0">
                <a:solidFill>
                  <a:srgbClr val="FF2F92"/>
                </a:solidFill>
                <a:sym typeface="Wingdings"/>
              </a:rPr>
              <a:t>Perceptions of parental competence</a:t>
            </a:r>
          </a:p>
          <a:p>
            <a:pPr lvl="1"/>
            <a:r>
              <a:rPr lang="en-US" dirty="0" smtClean="0">
                <a:solidFill>
                  <a:srgbClr val="FF2F92"/>
                </a:solidFill>
                <a:sym typeface="Wingdings"/>
              </a:rPr>
              <a:t>Observation as well as reinforcement</a:t>
            </a:r>
          </a:p>
          <a:p>
            <a:pPr lvl="1"/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581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Sibs &amp;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66916"/>
            <a:ext cx="9040760" cy="59141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2F92"/>
                </a:solidFill>
              </a:rPr>
              <a:t>Older sibs   </a:t>
            </a:r>
          </a:p>
          <a:p>
            <a:pPr lvl="1"/>
            <a:r>
              <a:rPr lang="en-US" dirty="0" smtClean="0">
                <a:solidFill>
                  <a:srgbClr val="FF2F92"/>
                </a:solidFill>
              </a:rPr>
              <a:t>In peer </a:t>
            </a:r>
            <a:r>
              <a:rPr lang="en-US" dirty="0" err="1" smtClean="0">
                <a:solidFill>
                  <a:srgbClr val="FF2F92"/>
                </a:solidFill>
              </a:rPr>
              <a:t>grps</a:t>
            </a:r>
            <a:r>
              <a:rPr lang="en-US" dirty="0" smtClean="0">
                <a:solidFill>
                  <a:srgbClr val="FF2F92"/>
                </a:solidFill>
              </a:rPr>
              <a:t>, egalitarian systems buffered peer influence </a:t>
            </a:r>
            <a:r>
              <a:rPr lang="en-US" sz="1900" dirty="0" smtClean="0">
                <a:solidFill>
                  <a:srgbClr val="FF2F92"/>
                </a:solidFill>
              </a:rPr>
              <a:t>(e.g., Vargas, 2011)</a:t>
            </a:r>
          </a:p>
          <a:p>
            <a:r>
              <a:rPr lang="en-US" dirty="0" smtClean="0"/>
              <a:t>Closer sibs   </a:t>
            </a:r>
          </a:p>
          <a:p>
            <a:r>
              <a:rPr lang="en-US" dirty="0" smtClean="0">
                <a:solidFill>
                  <a:srgbClr val="FF2F92"/>
                </a:solidFill>
              </a:rPr>
              <a:t>  </a:t>
            </a:r>
          </a:p>
          <a:p>
            <a:r>
              <a:rPr lang="en-US" dirty="0" smtClean="0"/>
              <a:t>Parents try to influence </a:t>
            </a:r>
            <a:r>
              <a:rPr lang="en-US" i="1" dirty="0" smtClean="0"/>
              <a:t>these</a:t>
            </a:r>
            <a:r>
              <a:rPr lang="en-US" dirty="0" smtClean="0"/>
              <a:t> processes too </a:t>
            </a:r>
            <a:r>
              <a:rPr lang="en-US" sz="2800" dirty="0" smtClean="0"/>
              <a:t>(Perlman &amp; Ross, 1997)</a:t>
            </a:r>
          </a:p>
          <a:p>
            <a:pPr lvl="1"/>
            <a:r>
              <a:rPr lang="en-US" dirty="0" smtClean="0"/>
              <a:t>                  in childhood (e.g., conflict </a:t>
            </a:r>
            <a:r>
              <a:rPr lang="en-US" dirty="0" err="1" smtClean="0"/>
              <a:t>behavs</a:t>
            </a:r>
            <a:r>
              <a:rPr lang="en-US" dirty="0" smtClean="0"/>
              <a:t>; </a:t>
            </a:r>
            <a:r>
              <a:rPr lang="en-US" sz="1900" dirty="0" smtClean="0"/>
              <a:t>Kramer et al., 1999)</a:t>
            </a:r>
            <a:r>
              <a:rPr lang="en-US" dirty="0" smtClean="0"/>
              <a:t>, but</a:t>
            </a:r>
          </a:p>
          <a:p>
            <a:pPr lvl="1"/>
            <a:r>
              <a:rPr lang="en-US" dirty="0" smtClean="0"/>
              <a:t>May actually harm in   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2F92"/>
                </a:solidFill>
              </a:rPr>
              <a:t>Most research on    </a:t>
            </a:r>
          </a:p>
          <a:p>
            <a:pPr lvl="1"/>
            <a:r>
              <a:rPr lang="en-US" dirty="0">
                <a:solidFill>
                  <a:srgbClr val="FF2F92"/>
                </a:solidFill>
              </a:rPr>
              <a:t>E</a:t>
            </a:r>
            <a:r>
              <a:rPr lang="en-US" dirty="0" smtClean="0">
                <a:solidFill>
                  <a:srgbClr val="FF2F92"/>
                </a:solidFill>
              </a:rPr>
              <a:t>.g., conduct, substances, risky sex</a:t>
            </a:r>
          </a:p>
        </p:txBody>
      </p:sp>
    </p:spTree>
    <p:extLst>
      <p:ext uri="{BB962C8B-B14F-4D97-AF65-F5344CB8AC3E}">
        <p14:creationId xmlns:p14="http://schemas.microsoft.com/office/powerpoint/2010/main" val="199781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743"/>
            <a:ext cx="8229600" cy="221226"/>
          </a:xfrm>
        </p:spPr>
        <p:txBody>
          <a:bodyPr>
            <a:noAutofit/>
          </a:bodyPr>
          <a:lstStyle/>
          <a:p>
            <a:r>
              <a:rPr lang="en-US" sz="3600" dirty="0" smtClean="0"/>
              <a:t>Some Key Areas</a:t>
            </a:r>
            <a:r>
              <a:rPr lang="is-IS" sz="3600" dirty="0" smtClean="0"/>
              <a:t>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493"/>
            <a:ext cx="9144000" cy="690224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Conflict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(e.g., </a:t>
            </a:r>
            <a:r>
              <a:rPr lang="en-US" sz="2600" dirty="0" err="1" smtClean="0">
                <a:solidFill>
                  <a:srgbClr val="C00000"/>
                </a:solidFill>
              </a:rPr>
              <a:t>Palluck</a:t>
            </a:r>
            <a:r>
              <a:rPr lang="en-US" sz="2600" dirty="0" smtClean="0">
                <a:solidFill>
                  <a:srgbClr val="C00000"/>
                </a:solidFill>
              </a:rPr>
              <a:t> et al.)</a:t>
            </a:r>
            <a:r>
              <a:rPr lang="en-US" dirty="0" smtClean="0">
                <a:solidFill>
                  <a:srgbClr val="C00000"/>
                </a:solidFill>
              </a:rPr>
              <a:t>                                      				      Styles?? </a:t>
            </a:r>
          </a:p>
          <a:p>
            <a:r>
              <a:rPr lang="en-US" b="1" dirty="0" smtClean="0">
                <a:solidFill>
                  <a:srgbClr val="FF9300"/>
                </a:solidFill>
              </a:rPr>
              <a:t>Aggression/hostility/violence</a:t>
            </a:r>
            <a:r>
              <a:rPr lang="en-US" dirty="0" smtClean="0">
                <a:solidFill>
                  <a:srgbClr val="FF93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FF9300"/>
                </a:solidFill>
              </a:rPr>
              <a:t>Capacity to forgive Mom perp. (not </a:t>
            </a:r>
            <a:r>
              <a:rPr lang="en-US" dirty="0" err="1" smtClean="0">
                <a:solidFill>
                  <a:srgbClr val="FF9300"/>
                </a:solidFill>
              </a:rPr>
              <a:t>vict</a:t>
            </a:r>
            <a:r>
              <a:rPr lang="en-US" dirty="0" smtClean="0">
                <a:solidFill>
                  <a:srgbClr val="FF9300"/>
                </a:solidFill>
              </a:rPr>
              <a:t>) </a:t>
            </a:r>
            <a:r>
              <a:rPr lang="en-US" dirty="0" smtClean="0">
                <a:solidFill>
                  <a:srgbClr val="FF9300"/>
                </a:solidFill>
                <a:sym typeface="Wingdings"/>
              </a:rPr>
              <a:t>                                         </a:t>
            </a:r>
            <a:r>
              <a:rPr lang="is-IS" sz="2600" dirty="0" smtClean="0">
                <a:solidFill>
                  <a:srgbClr val="FF9300"/>
                </a:solidFill>
              </a:rPr>
              <a:t>(Rivera &amp; Fincham, 2015) </a:t>
            </a:r>
          </a:p>
          <a:p>
            <a:pPr lvl="1"/>
            <a:r>
              <a:rPr lang="is-IS" sz="2600" dirty="0" smtClean="0">
                <a:solidFill>
                  <a:srgbClr val="FF9300"/>
                </a:solidFill>
              </a:rPr>
              <a:t>(e.g., Piccigallo et al., 2012)</a:t>
            </a:r>
            <a:endParaRPr lang="en-US" sz="2600" dirty="0" smtClean="0">
              <a:solidFill>
                <a:srgbClr val="FF9300"/>
              </a:solidFill>
            </a:endParaRPr>
          </a:p>
          <a:p>
            <a:r>
              <a:rPr lang="en-US" b="1" dirty="0" smtClean="0">
                <a:solidFill>
                  <a:srgbClr val="008F00"/>
                </a:solidFill>
              </a:rPr>
              <a:t>Delinquency </a:t>
            </a:r>
          </a:p>
          <a:p>
            <a:pPr lvl="1"/>
            <a:r>
              <a:rPr lang="en-US" sz="2600" dirty="0" smtClean="0">
                <a:solidFill>
                  <a:srgbClr val="008F00"/>
                </a:solidFill>
              </a:rPr>
              <a:t>(e.g., Bank et al., 1996)</a:t>
            </a:r>
          </a:p>
          <a:p>
            <a:r>
              <a:rPr lang="en-US" b="1" dirty="0" smtClean="0">
                <a:solidFill>
                  <a:srgbClr val="0432FF"/>
                </a:solidFill>
              </a:rPr>
              <a:t>Gender roles/stereotypes</a:t>
            </a:r>
          </a:p>
          <a:p>
            <a:pPr lvl="1"/>
            <a:r>
              <a:rPr lang="en-US" sz="2600" dirty="0" smtClean="0">
                <a:solidFill>
                  <a:srgbClr val="0432FF"/>
                </a:solidFill>
              </a:rPr>
              <a:t>(e.g., </a:t>
            </a:r>
            <a:r>
              <a:rPr lang="en-US" sz="2600" dirty="0" err="1" smtClean="0">
                <a:solidFill>
                  <a:srgbClr val="0432FF"/>
                </a:solidFill>
              </a:rPr>
              <a:t>Marcell</a:t>
            </a:r>
            <a:r>
              <a:rPr lang="en-US" sz="2600" dirty="0" smtClean="0">
                <a:solidFill>
                  <a:srgbClr val="0432FF"/>
                </a:solidFill>
              </a:rPr>
              <a:t> et al., 2011)</a:t>
            </a:r>
          </a:p>
          <a:p>
            <a:pPr lvl="1"/>
            <a:r>
              <a:rPr lang="en-US" sz="2600" dirty="0" smtClean="0">
                <a:solidFill>
                  <a:srgbClr val="0432FF"/>
                </a:solidFill>
              </a:rPr>
              <a:t>(e.g., </a:t>
            </a:r>
            <a:r>
              <a:rPr lang="en-US" sz="2600" dirty="0" err="1" smtClean="0">
                <a:solidFill>
                  <a:srgbClr val="0432FF"/>
                </a:solidFill>
              </a:rPr>
              <a:t>Juni</a:t>
            </a:r>
            <a:r>
              <a:rPr lang="en-US" sz="2600" dirty="0" smtClean="0">
                <a:solidFill>
                  <a:srgbClr val="0432FF"/>
                </a:solidFill>
              </a:rPr>
              <a:t> &amp; Grimm, 1993)</a:t>
            </a:r>
          </a:p>
          <a:p>
            <a:r>
              <a:rPr lang="en-US" b="1" dirty="0" smtClean="0">
                <a:solidFill>
                  <a:srgbClr val="521B93"/>
                </a:solidFill>
              </a:rPr>
              <a:t>Relational </a:t>
            </a:r>
            <a:r>
              <a:rPr lang="en-US" b="1" dirty="0" err="1" smtClean="0">
                <a:solidFill>
                  <a:srgbClr val="521B93"/>
                </a:solidFill>
              </a:rPr>
              <a:t>behavs</a:t>
            </a:r>
            <a:r>
              <a:rPr lang="en-US" b="1" dirty="0" smtClean="0">
                <a:solidFill>
                  <a:srgbClr val="521B93"/>
                </a:solidFill>
              </a:rPr>
              <a:t> &amp; beliefs</a:t>
            </a:r>
          </a:p>
          <a:p>
            <a:pPr lvl="1"/>
            <a:r>
              <a:rPr lang="en-US" sz="2600" dirty="0" smtClean="0">
                <a:solidFill>
                  <a:srgbClr val="521B93"/>
                </a:solidFill>
              </a:rPr>
              <a:t>(e.g., Burleson &amp; Kunkel, 2002; Gardner &amp; </a:t>
            </a:r>
            <a:r>
              <a:rPr lang="en-US" sz="2600" dirty="0" err="1" smtClean="0">
                <a:solidFill>
                  <a:srgbClr val="521B93"/>
                </a:solidFill>
              </a:rPr>
              <a:t>Cutrona</a:t>
            </a:r>
            <a:r>
              <a:rPr lang="en-US" sz="2600" dirty="0" smtClean="0">
                <a:solidFill>
                  <a:srgbClr val="521B93"/>
                </a:solidFill>
              </a:rPr>
              <a:t>, 2004)</a:t>
            </a:r>
          </a:p>
          <a:p>
            <a:pPr lvl="1"/>
            <a:r>
              <a:rPr lang="en-US" sz="2600" dirty="0" smtClean="0">
                <a:solidFill>
                  <a:srgbClr val="521B93"/>
                </a:solidFill>
              </a:rPr>
              <a:t>(e.g., </a:t>
            </a:r>
            <a:r>
              <a:rPr lang="en-US" sz="2600" dirty="0" err="1" smtClean="0">
                <a:solidFill>
                  <a:srgbClr val="521B93"/>
                </a:solidFill>
              </a:rPr>
              <a:t>Stormshak</a:t>
            </a:r>
            <a:r>
              <a:rPr lang="en-US" sz="2600" dirty="0" smtClean="0">
                <a:solidFill>
                  <a:srgbClr val="521B93"/>
                </a:solidFill>
              </a:rPr>
              <a:t> et al., 1996; Peterson &amp; Hann, 1999)</a:t>
            </a:r>
          </a:p>
          <a:p>
            <a:pPr lvl="1"/>
            <a:r>
              <a:rPr lang="en-US" sz="2600" dirty="0" smtClean="0">
                <a:solidFill>
                  <a:srgbClr val="521B93"/>
                </a:solidFill>
              </a:rPr>
              <a:t>(e.g., </a:t>
            </a:r>
            <a:r>
              <a:rPr lang="en-US" sz="2600" dirty="0" err="1" smtClean="0">
                <a:solidFill>
                  <a:srgbClr val="521B93"/>
                </a:solidFill>
              </a:rPr>
              <a:t>Kellas</a:t>
            </a:r>
            <a:r>
              <a:rPr lang="en-US" sz="2600" dirty="0" smtClean="0">
                <a:solidFill>
                  <a:srgbClr val="521B93"/>
                </a:solidFill>
              </a:rPr>
              <a:t>, 2010)</a:t>
            </a:r>
          </a:p>
          <a:p>
            <a:r>
              <a:rPr lang="en-US" b="1" dirty="0" smtClean="0">
                <a:solidFill>
                  <a:srgbClr val="9437FF"/>
                </a:solidFill>
              </a:rPr>
              <a:t>Sexual </a:t>
            </a:r>
            <a:r>
              <a:rPr lang="en-US" b="1" dirty="0" err="1" smtClean="0">
                <a:solidFill>
                  <a:srgbClr val="9437FF"/>
                </a:solidFill>
              </a:rPr>
              <a:t>behav</a:t>
            </a:r>
            <a:r>
              <a:rPr lang="en-US" b="1" dirty="0" smtClean="0">
                <a:solidFill>
                  <a:srgbClr val="9437FF"/>
                </a:solidFill>
              </a:rPr>
              <a:t> </a:t>
            </a:r>
          </a:p>
          <a:p>
            <a:pPr lvl="1"/>
            <a:r>
              <a:rPr lang="en-US" sz="2600" dirty="0" smtClean="0">
                <a:solidFill>
                  <a:srgbClr val="9437FF"/>
                </a:solidFill>
              </a:rPr>
              <a:t>(Wright, 2009)</a:t>
            </a:r>
          </a:p>
          <a:p>
            <a:pPr lvl="1"/>
            <a:r>
              <a:rPr lang="en-US" sz="2600" dirty="0" smtClean="0">
                <a:solidFill>
                  <a:srgbClr val="9437FF"/>
                </a:solidFill>
              </a:rPr>
              <a:t>(</a:t>
            </a:r>
            <a:r>
              <a:rPr lang="en-US" sz="2600" dirty="0">
                <a:solidFill>
                  <a:srgbClr val="9437FF"/>
                </a:solidFill>
              </a:rPr>
              <a:t>e.g., Rodgers &amp; Rowe, </a:t>
            </a:r>
            <a:r>
              <a:rPr lang="en-US" sz="2600" dirty="0" smtClean="0">
                <a:solidFill>
                  <a:srgbClr val="9437FF"/>
                </a:solidFill>
              </a:rPr>
              <a:t>1988</a:t>
            </a:r>
            <a:r>
              <a:rPr lang="en-US" sz="2600" dirty="0">
                <a:solidFill>
                  <a:srgbClr val="9437FF"/>
                </a:solidFill>
              </a:rPr>
              <a:t>)</a:t>
            </a:r>
            <a:endParaRPr lang="en-US" sz="2600" dirty="0" smtClean="0">
              <a:solidFill>
                <a:srgbClr val="9437FF"/>
              </a:solidFill>
            </a:endParaRPr>
          </a:p>
          <a:p>
            <a:r>
              <a:rPr lang="en-US" b="1" dirty="0" smtClean="0">
                <a:solidFill>
                  <a:srgbClr val="FF2F92"/>
                </a:solidFill>
              </a:rPr>
              <a:t>Health care</a:t>
            </a:r>
          </a:p>
          <a:p>
            <a:pPr lvl="1"/>
            <a:r>
              <a:rPr lang="en-US" sz="2600" dirty="0" smtClean="0">
                <a:solidFill>
                  <a:srgbClr val="FF2F92"/>
                </a:solidFill>
              </a:rPr>
              <a:t>(e.g., Warren-</a:t>
            </a:r>
            <a:r>
              <a:rPr lang="en-US" sz="2600" dirty="0" err="1" smtClean="0">
                <a:solidFill>
                  <a:srgbClr val="FF2F92"/>
                </a:solidFill>
              </a:rPr>
              <a:t>Jeanpiere</a:t>
            </a:r>
            <a:r>
              <a:rPr lang="en-US" sz="2600" dirty="0" smtClean="0">
                <a:solidFill>
                  <a:srgbClr val="FF2F92"/>
                </a:solidFill>
              </a:rPr>
              <a:t> et al., 2010)</a:t>
            </a:r>
          </a:p>
          <a:p>
            <a:r>
              <a:rPr lang="en-US" b="1" dirty="0" smtClean="0">
                <a:solidFill>
                  <a:srgbClr val="009193"/>
                </a:solidFill>
              </a:rPr>
              <a:t>Taboo topics</a:t>
            </a:r>
          </a:p>
          <a:p>
            <a:pPr lvl="1"/>
            <a:r>
              <a:rPr lang="en-US" sz="2600" dirty="0" smtClean="0">
                <a:solidFill>
                  <a:srgbClr val="009193"/>
                </a:solidFill>
              </a:rPr>
              <a:t>(e.g., Askelson, 2012)</a:t>
            </a:r>
          </a:p>
          <a:p>
            <a:pPr lvl="1"/>
            <a:r>
              <a:rPr lang="en-US" sz="2600" dirty="0" smtClean="0">
                <a:solidFill>
                  <a:srgbClr val="009193"/>
                </a:solidFill>
              </a:rPr>
              <a:t>(e.g., </a:t>
            </a:r>
            <a:r>
              <a:rPr lang="en-US" sz="2600" dirty="0" err="1" smtClean="0">
                <a:solidFill>
                  <a:srgbClr val="009193"/>
                </a:solidFill>
              </a:rPr>
              <a:t>Heisler</a:t>
            </a:r>
            <a:r>
              <a:rPr lang="en-US" sz="2600" dirty="0" smtClean="0">
                <a:solidFill>
                  <a:srgbClr val="009193"/>
                </a:solidFill>
              </a:rPr>
              <a:t>, 2005)</a:t>
            </a:r>
          </a:p>
          <a:p>
            <a:r>
              <a:rPr lang="en-US" b="1" dirty="0" smtClean="0">
                <a:solidFill>
                  <a:srgbClr val="945200"/>
                </a:solidFill>
              </a:rPr>
              <a:t>Religious beliefs </a:t>
            </a:r>
            <a:r>
              <a:rPr lang="en-US" sz="2600" dirty="0" smtClean="0">
                <a:solidFill>
                  <a:srgbClr val="945200"/>
                </a:solidFill>
              </a:rPr>
              <a:t>(e.g., </a:t>
            </a:r>
            <a:r>
              <a:rPr lang="en-US" sz="2600" dirty="0" err="1" smtClean="0">
                <a:solidFill>
                  <a:srgbClr val="945200"/>
                </a:solidFill>
              </a:rPr>
              <a:t>Baumbach</a:t>
            </a:r>
            <a:r>
              <a:rPr lang="en-US" sz="2600" dirty="0" smtClean="0">
                <a:solidFill>
                  <a:srgbClr val="945200"/>
                </a:solidFill>
              </a:rPr>
              <a:t> et al., 2006)</a:t>
            </a:r>
          </a:p>
        </p:txBody>
      </p:sp>
    </p:spTree>
    <p:extLst>
      <p:ext uri="{BB962C8B-B14F-4D97-AF65-F5344CB8AC3E}">
        <p14:creationId xmlns:p14="http://schemas.microsoft.com/office/powerpoint/2010/main" val="105067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4071"/>
            <a:ext cx="8229600" cy="4525963"/>
          </a:xfrm>
        </p:spPr>
        <p:txBody>
          <a:bodyPr/>
          <a:lstStyle/>
          <a:p>
            <a:r>
              <a:rPr lang="en-US" dirty="0" smtClean="0"/>
              <a:t>And over time</a:t>
            </a:r>
            <a:r>
              <a:rPr lang="is-IS" dirty="0" smtClean="0"/>
              <a:t>… </a:t>
            </a:r>
          </a:p>
          <a:p>
            <a:endParaRPr lang="is-IS" dirty="0"/>
          </a:p>
          <a:p>
            <a:pPr lvl="1"/>
            <a:r>
              <a:rPr lang="en-US" dirty="0" smtClean="0"/>
              <a:t>micro/family messages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inform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macro/public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19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http://ideas.ted.com</a:t>
            </a:r>
            <a:r>
              <a:rPr lang="en-US">
                <a:hlinkClick r:id="rId3"/>
              </a:rPr>
              <a:t>/2014/07/15/how-cultures-around-the-world-think-about-parenting</a:t>
            </a:r>
            <a:r>
              <a:rPr lang="en-US" smtClean="0">
                <a:hlinkClick r:id="rId3"/>
              </a:rPr>
              <a:t>/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0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317</Words>
  <Application>Microsoft Macintosh PowerPoint</Application>
  <PresentationFormat>On-screen Show (4:3)</PresentationFormat>
  <Paragraphs>102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Wingdings</vt:lpstr>
      <vt:lpstr>Arial</vt:lpstr>
      <vt:lpstr>Office Theme</vt:lpstr>
      <vt:lpstr>Social Learning Theory (Bandura, 1977)</vt:lpstr>
      <vt:lpstr>via Reinforcement</vt:lpstr>
      <vt:lpstr>via Observation</vt:lpstr>
      <vt:lpstr>Social Learning</vt:lpstr>
      <vt:lpstr>From Parents</vt:lpstr>
      <vt:lpstr>From Sibs &amp; Peers</vt:lpstr>
      <vt:lpstr>Some Key Areas…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Eckstein</dc:creator>
  <cp:lastModifiedBy>Jessica Eckstein</cp:lastModifiedBy>
  <cp:revision>37</cp:revision>
  <dcterms:created xsi:type="dcterms:W3CDTF">2015-01-08T22:19:05Z</dcterms:created>
  <dcterms:modified xsi:type="dcterms:W3CDTF">2017-03-20T03:14:38Z</dcterms:modified>
</cp:coreProperties>
</file>